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95" r:id="rId5"/>
    <p:sldId id="296" r:id="rId6"/>
    <p:sldId id="299" r:id="rId7"/>
    <p:sldId id="306" r:id="rId8"/>
    <p:sldId id="3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05-Dec-25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1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3ED7B-F282-42DA-DF6C-E1A22A0963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61535" y="0"/>
            <a:ext cx="1556021" cy="64693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06" y="2456733"/>
            <a:ext cx="8124873" cy="1639939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4873" h="1639939">
                <a:moveTo>
                  <a:pt x="0" y="0"/>
                </a:moveTo>
                <a:lnTo>
                  <a:pt x="7391297" y="0"/>
                </a:lnTo>
                <a:lnTo>
                  <a:pt x="7794750" y="0"/>
                </a:lnTo>
                <a:lnTo>
                  <a:pt x="8124873" y="0"/>
                </a:lnTo>
                <a:lnTo>
                  <a:pt x="8124873" y="1639939"/>
                </a:lnTo>
                <a:lnTo>
                  <a:pt x="7391297" y="1639939"/>
                </a:lnTo>
                <a:lnTo>
                  <a:pt x="7391297" y="1639938"/>
                </a:lnTo>
                <a:lnTo>
                  <a:pt x="318542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rIns="91440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>
            <a:normAutofit/>
          </a:bodyPr>
          <a:lstStyle>
            <a:lvl1pPr marL="0" indent="0" algn="r">
              <a:buNone/>
              <a:defRPr sz="2400" spc="14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0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72D93E-C550-4461-E6B7-EBCA7CAEC8DF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0" y="0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Ins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7">
            <a:extLst>
              <a:ext uri="{FF2B5EF4-FFF2-40B4-BE49-F238E27FC236}">
                <a16:creationId xmlns:a16="http://schemas.microsoft.com/office/drawing/2014/main" id="{F44119C9-6F5C-7546-AD19-0BF20ADDC7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55280" y="822960"/>
            <a:ext cx="3447288" cy="163677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0" i="0" cap="none" spc="10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 algn="l">
              <a:lnSpc>
                <a:spcPct val="9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109728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 marL="146304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83A65A-D347-71C9-F4A2-8F5D4497FD4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380" y="745435"/>
            <a:ext cx="1783010" cy="61125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A08CD67-7152-A02B-8A2F-B44E9CCAD7F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1E31B1-712C-1978-83E4-9E3ECD0784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D591037-E4B7-3E09-BA80-2781FA313B2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B38D4-7FDC-CF1E-11BB-77F17318EA0F}"/>
              </a:ext>
            </a:extLst>
          </p:cNvPr>
          <p:cNvCxnSpPr>
            <a:cxnSpLocks/>
          </p:cNvCxnSpPr>
          <p:nvPr userDrawn="1"/>
        </p:nvCxnSpPr>
        <p:spPr>
          <a:xfrm>
            <a:off x="11358643" y="-1"/>
            <a:ext cx="815945" cy="265825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DD9C70C7-DFF6-E2A2-DE7B-BC92ABB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  <a:custGeom>
            <a:avLst/>
            <a:gdLst>
              <a:gd name="connsiteX0" fmla="*/ 0 w 11605600"/>
              <a:gd name="connsiteY0" fmla="*/ 0 h 1639937"/>
              <a:gd name="connsiteX1" fmla="*/ 11094087 w 11605600"/>
              <a:gd name="connsiteY1" fmla="*/ 0 h 1639937"/>
              <a:gd name="connsiteX2" fmla="*/ 11605600 w 11605600"/>
              <a:gd name="connsiteY2" fmla="*/ 1639937 h 1639937"/>
              <a:gd name="connsiteX3" fmla="*/ 0 w 11605600"/>
              <a:gd name="connsiteY3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5600" h="1639937">
                <a:moveTo>
                  <a:pt x="0" y="0"/>
                </a:moveTo>
                <a:lnTo>
                  <a:pt x="11094087" y="0"/>
                </a:lnTo>
                <a:lnTo>
                  <a:pt x="11605600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>
            <a:noAutofit/>
          </a:bodyPr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DA7886EF-42A0-8181-94BD-571DD643FA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F0088F06-F129-FC4D-62B9-F84E6E9D71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D5AF822-23A2-2003-F247-1F8A8971B6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9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anchor="ctr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9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8883C19-EC0B-F5B5-3520-45CB8039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  <a:custGeom>
            <a:avLst/>
            <a:gdLst>
              <a:gd name="connsiteX0" fmla="*/ 0 w 8353169"/>
              <a:gd name="connsiteY0" fmla="*/ 0 h 1639938"/>
              <a:gd name="connsiteX1" fmla="*/ 693683 w 8353169"/>
              <a:gd name="connsiteY1" fmla="*/ 0 h 1639938"/>
              <a:gd name="connsiteX2" fmla="*/ 826338 w 8353169"/>
              <a:gd name="connsiteY2" fmla="*/ 0 h 1639938"/>
              <a:gd name="connsiteX3" fmla="*/ 8353169 w 8353169"/>
              <a:gd name="connsiteY3" fmla="*/ 0 h 1639938"/>
              <a:gd name="connsiteX4" fmla="*/ 8049138 w 8353169"/>
              <a:gd name="connsiteY4" fmla="*/ 1639938 h 1639938"/>
              <a:gd name="connsiteX5" fmla="*/ 826338 w 8353169"/>
              <a:gd name="connsiteY5" fmla="*/ 1639938 h 1639938"/>
              <a:gd name="connsiteX6" fmla="*/ 693683 w 8353169"/>
              <a:gd name="connsiteY6" fmla="*/ 1639938 h 1639938"/>
              <a:gd name="connsiteX7" fmla="*/ 0 w 8353169"/>
              <a:gd name="connsiteY7" fmla="*/ 1639938 h 163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3169" h="1639938">
                <a:moveTo>
                  <a:pt x="0" y="0"/>
                </a:moveTo>
                <a:lnTo>
                  <a:pt x="693683" y="0"/>
                </a:lnTo>
                <a:lnTo>
                  <a:pt x="826338" y="0"/>
                </a:lnTo>
                <a:lnTo>
                  <a:pt x="8353169" y="0"/>
                </a:lnTo>
                <a:lnTo>
                  <a:pt x="8049138" y="1639938"/>
                </a:lnTo>
                <a:lnTo>
                  <a:pt x="826338" y="1639938"/>
                </a:lnTo>
                <a:lnTo>
                  <a:pt x="693683" y="1639938"/>
                </a:lnTo>
                <a:lnTo>
                  <a:pt x="0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>
            <a:noAutofit/>
          </a:bodyPr>
          <a:lstStyle>
            <a:lvl1pPr>
              <a:defRPr sz="36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2907792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B022C-E8CF-07D5-65AC-D3D3D5CC77A3}"/>
              </a:ext>
            </a:extLst>
          </p:cNvPr>
          <p:cNvCxnSpPr>
            <a:cxnSpLocks/>
          </p:cNvCxnSpPr>
          <p:nvPr userDrawn="1"/>
        </p:nvCxnSpPr>
        <p:spPr>
          <a:xfrm flipH="1">
            <a:off x="3868615" y="0"/>
            <a:ext cx="1000226" cy="40362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4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411815-04EC-3B42-4164-952C53388853}"/>
              </a:ext>
            </a:extLst>
          </p:cNvPr>
          <p:cNvCxnSpPr>
            <a:cxnSpLocks/>
          </p:cNvCxnSpPr>
          <p:nvPr userDrawn="1"/>
        </p:nvCxnSpPr>
        <p:spPr>
          <a:xfrm flipV="1">
            <a:off x="4525226" y="0"/>
            <a:ext cx="826338" cy="345274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1">
            <a:extLst>
              <a:ext uri="{FF2B5EF4-FFF2-40B4-BE49-F238E27FC236}">
                <a16:creationId xmlns:a16="http://schemas.microsoft.com/office/drawing/2014/main" id="{F6C27894-E7FC-B60E-EF80-41F0D47C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65CDB64-A6D6-6F40-CFD6-29E72D8ABD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5032" y="0"/>
            <a:ext cx="7876033" cy="6858000"/>
          </a:xfrm>
          <a:custGeom>
            <a:avLst/>
            <a:gdLst>
              <a:gd name="connsiteX0" fmla="*/ 1579547 w 7876033"/>
              <a:gd name="connsiteY0" fmla="*/ 0 h 6858000"/>
              <a:gd name="connsiteX1" fmla="*/ 7876033 w 7876033"/>
              <a:gd name="connsiteY1" fmla="*/ 0 h 6858000"/>
              <a:gd name="connsiteX2" fmla="*/ 7876033 w 7876033"/>
              <a:gd name="connsiteY2" fmla="*/ 6858000 h 6858000"/>
              <a:gd name="connsiteX3" fmla="*/ 0 w 7876033"/>
              <a:gd name="connsiteY3" fmla="*/ 6858000 h 6858000"/>
              <a:gd name="connsiteX4" fmla="*/ 1013709 w 7876033"/>
              <a:gd name="connsiteY4" fmla="*/ 2456730 h 6858000"/>
              <a:gd name="connsiteX5" fmla="*/ 2519005 w 7876033"/>
              <a:gd name="connsiteY5" fmla="*/ 2456730 h 6858000"/>
              <a:gd name="connsiteX6" fmla="*/ 2927016 w 7876033"/>
              <a:gd name="connsiteY6" fmla="*/ 824686 h 6858000"/>
              <a:gd name="connsiteX7" fmla="*/ 1389604 w 7876033"/>
              <a:gd name="connsiteY7" fmla="*/ 8246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6033" h="6858000">
                <a:moveTo>
                  <a:pt x="1579547" y="0"/>
                </a:moveTo>
                <a:lnTo>
                  <a:pt x="7876033" y="0"/>
                </a:lnTo>
                <a:lnTo>
                  <a:pt x="7876033" y="6858000"/>
                </a:lnTo>
                <a:lnTo>
                  <a:pt x="0" y="6858000"/>
                </a:lnTo>
                <a:lnTo>
                  <a:pt x="1013709" y="2456730"/>
                </a:lnTo>
                <a:lnTo>
                  <a:pt x="2519005" y="2456730"/>
                </a:lnTo>
                <a:lnTo>
                  <a:pt x="2927016" y="824686"/>
                </a:lnTo>
                <a:lnTo>
                  <a:pt x="1389604" y="824686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0C50E73C-A08D-5560-7A59-B04AB6C271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66C42DAA-CA98-405C-5B3D-03942AF608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04230E47-E1DF-D844-BA20-327CF9A268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5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bIns="137160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54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6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FD45A-B915-6AEF-5B45-09567508BB39}"/>
              </a:ext>
            </a:extLst>
          </p:cNvPr>
          <p:cNvSpPr/>
          <p:nvPr userDrawn="1"/>
        </p:nvSpPr>
        <p:spPr>
          <a:xfrm>
            <a:off x="0" y="2266855"/>
            <a:ext cx="12192000" cy="4591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47472"/>
            <a:ext cx="11082528" cy="156362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B3A6A7-DCEF-8F0D-2339-F3B3458EB6A2}"/>
              </a:ext>
            </a:extLst>
          </p:cNvPr>
          <p:cNvGrpSpPr/>
          <p:nvPr userDrawn="1"/>
        </p:nvGrpSpPr>
        <p:grpSpPr>
          <a:xfrm>
            <a:off x="10135198" y="0"/>
            <a:ext cx="2056802" cy="6858000"/>
            <a:chOff x="10064227" y="0"/>
            <a:chExt cx="2127773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6E553B2-71B5-E210-0451-CB8F60281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3564" y="2223749"/>
              <a:ext cx="1398436" cy="4634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6B097F-E5A4-EB73-3751-C880247D6F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4227" y="0"/>
              <a:ext cx="729337" cy="22668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B7E4E-E392-ACEB-1431-A8DA68A52E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5724144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68312" y="2843784"/>
            <a:ext cx="3364992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F5E1EDF-E8F4-90C4-4EE9-5CCF1E17F35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92726FB-FFEB-ADB3-0C67-FE72F4DCBA5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A3CEA78-CDB0-CB26-B433-4C868965D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4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7"/>
            <a:ext cx="1019154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Ins="18288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373989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spc="100">
                <a:solidFill>
                  <a:schemeClr val="tx1"/>
                </a:solidFill>
              </a:defRPr>
            </a:lvl2pPr>
            <a:lvl3pPr marL="731520" indent="-347472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100">
                <a:solidFill>
                  <a:schemeClr val="tx1"/>
                </a:solidFill>
              </a:defRPr>
            </a:lvl3pPr>
            <a:lvl4pPr marL="1097280" indent="-347472">
              <a:lnSpc>
                <a:spcPct val="100000"/>
              </a:lnSpc>
              <a:buFont typeface="+mj-lt"/>
              <a:buAutoNum type="arabicParenR"/>
              <a:defRPr sz="1600" spc="100">
                <a:solidFill>
                  <a:schemeClr val="tx1"/>
                </a:solidFill>
              </a:defRPr>
            </a:lvl4pPr>
            <a:lvl5pPr marL="1463040" indent="-347472">
              <a:lnSpc>
                <a:spcPct val="100000"/>
              </a:lnSpc>
              <a:buFont typeface="+mj-lt"/>
              <a:buAutoNum type="alphaLcParenR"/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74920" y="2843784"/>
            <a:ext cx="5824728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4D7FE7-14AE-6C8F-B799-1BD57470E8F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49" y="0"/>
            <a:ext cx="2000451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45BFC1-4E9D-0F01-ED91-44F27D54EE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1508553F-E814-00F0-D6A7-5573C795114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449FFC7-A582-FD77-53A9-CF0B7F2D1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E86B4DA-B745-BBB9-6AFB-CC6723232C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7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EE9C88-4838-9CF6-7CCD-6C2CE88647B0}"/>
              </a:ext>
            </a:extLst>
          </p:cNvPr>
          <p:cNvSpPr/>
          <p:nvPr userDrawn="1"/>
        </p:nvSpPr>
        <p:spPr>
          <a:xfrm rot="10800000" flipV="1">
            <a:off x="-5" y="-2"/>
            <a:ext cx="12191999" cy="2266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BBC4DA-F0D6-02FA-41AA-101A0D1340F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50" y="-110490"/>
            <a:ext cx="970586" cy="34198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1F74A9-AFD5-044F-DB07-4FF2F699A91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91816" y="2266854"/>
            <a:ext cx="1165768" cy="38242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68E97A-1CFD-3AF6-5FF5-E49A2943A1F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858500" y="2266854"/>
            <a:ext cx="1327650" cy="45911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2400" b="0" i="0" cap="none" spc="140" baseline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70FA0-EB95-7750-D21A-933827C6388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29785" y="-110490"/>
            <a:ext cx="1031941" cy="3419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4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4" r:id="rId3"/>
    <p:sldLayoutId id="2147483675" r:id="rId4"/>
    <p:sldLayoutId id="2147483676" r:id="rId5"/>
    <p:sldLayoutId id="2147483659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tops of buildings">
            <a:extLst>
              <a:ext uri="{FF2B5EF4-FFF2-40B4-BE49-F238E27FC236}">
                <a16:creationId xmlns:a16="http://schemas.microsoft.com/office/drawing/2014/main" id="{1FDC51BF-AA30-B054-C232-5803F7B59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7"/>
          <a:stretch/>
        </p:blipFill>
        <p:spPr>
          <a:xfrm>
            <a:off x="0" y="0"/>
            <a:ext cx="10266363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9EF13D-AA0D-44CD-DB0F-81D3B7A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Rent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Smart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BBA72F-BB9D-3A5F-ED17-5C3D1C612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Automated Rental Affordability Engine for the Melbourne Market</a:t>
            </a:r>
          </a:p>
          <a:p>
            <a:br>
              <a:rPr lang="en-US" dirty="0"/>
            </a:br>
            <a:r>
              <a:rPr lang="en-US" dirty="0"/>
              <a:t>Somesh Shanbhag</a:t>
            </a:r>
          </a:p>
          <a:p>
            <a:r>
              <a:rPr lang="en-US" dirty="0"/>
              <a:t>Lead Business Analyst | </a:t>
            </a:r>
            <a:r>
              <a:rPr lang="en-US" dirty="0" err="1"/>
              <a:t>MetroProp</a:t>
            </a:r>
            <a:endParaRPr lang="en-US" dirty="0"/>
          </a:p>
          <a:p>
            <a:endParaRPr lang="en-US" sz="2400" spc="100" dirty="0"/>
          </a:p>
        </p:txBody>
      </p:sp>
    </p:spTree>
    <p:extLst>
      <p:ext uri="{BB962C8B-B14F-4D97-AF65-F5344CB8AC3E}">
        <p14:creationId xmlns:p14="http://schemas.microsoft.com/office/powerpoint/2010/main" val="65788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erial view of housing community">
            <a:extLst>
              <a:ext uri="{FF2B5EF4-FFF2-40B4-BE49-F238E27FC236}">
                <a16:creationId xmlns:a16="http://schemas.microsoft.com/office/drawing/2014/main" id="{1D0F9AEB-F3F4-5B2C-B397-13D56615EF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9535" r="-391"/>
          <a:stretch>
            <a:fillRect/>
          </a:stretch>
        </p:blipFill>
        <p:spPr>
          <a:xfrm>
            <a:off x="5589114" y="22483"/>
            <a:ext cx="6684887" cy="6858000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7381" y="2761488"/>
            <a:ext cx="5786568" cy="667512"/>
          </a:xfrm>
        </p:spPr>
        <p:txBody>
          <a:bodyPr>
            <a:normAutofit/>
          </a:bodyPr>
          <a:lstStyle/>
          <a:p>
            <a:r>
              <a:rPr lang="en-US" b="0" dirty="0"/>
              <a:t>Currently manual affordability checks are costing us valuable tenants.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Graphic 10" descr="Filter outline">
            <a:extLst>
              <a:ext uri="{FF2B5EF4-FFF2-40B4-BE49-F238E27FC236}">
                <a16:creationId xmlns:a16="http://schemas.microsoft.com/office/drawing/2014/main" id="{4D8F0A5F-5F82-1B5B-AABA-C2830DED7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5701539"/>
            <a:ext cx="914400" cy="914400"/>
          </a:xfrm>
          <a:prstGeom prst="rect">
            <a:avLst/>
          </a:prstGeom>
        </p:spPr>
      </p:pic>
      <p:pic>
        <p:nvPicPr>
          <p:cNvPr id="13" name="Graphic 12" descr="Rating 3 Star outline">
            <a:extLst>
              <a:ext uri="{FF2B5EF4-FFF2-40B4-BE49-F238E27FC236}">
                <a16:creationId xmlns:a16="http://schemas.microsoft.com/office/drawing/2014/main" id="{E5D59ADB-9595-59DB-7103-DDF710B8F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590" y="4594204"/>
            <a:ext cx="914400" cy="914400"/>
          </a:xfrm>
          <a:prstGeom prst="rect">
            <a:avLst/>
          </a:prstGeom>
        </p:spPr>
      </p:pic>
      <p:pic>
        <p:nvPicPr>
          <p:cNvPr id="15" name="Graphic 14" descr="Clock outline">
            <a:extLst>
              <a:ext uri="{FF2B5EF4-FFF2-40B4-BE49-F238E27FC236}">
                <a16:creationId xmlns:a16="http://schemas.microsoft.com/office/drawing/2014/main" id="{08ECDC29-2082-E661-BCA5-6C4283E998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65387" y="36219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A4BB91-E5BF-00F7-AB47-D2FD9AD42C5F}"/>
              </a:ext>
            </a:extLst>
          </p:cNvPr>
          <p:cNvSpPr txBox="1"/>
          <p:nvPr/>
        </p:nvSpPr>
        <p:spPr>
          <a:xfrm>
            <a:off x="1469985" y="3734035"/>
            <a:ext cx="4537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time to process a single application is </a:t>
            </a:r>
            <a:r>
              <a:rPr lang="en-US" b="1" dirty="0"/>
              <a:t>48 Hours</a:t>
            </a:r>
            <a:r>
              <a:rPr lang="en-US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9BBC2-6F80-EEBC-7B1D-8EF285E5C6DD}"/>
              </a:ext>
            </a:extLst>
          </p:cNvPr>
          <p:cNvSpPr txBox="1"/>
          <p:nvPr/>
        </p:nvSpPr>
        <p:spPr>
          <a:xfrm>
            <a:off x="1486865" y="4620230"/>
            <a:ext cx="4178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High-quality tenants lost to competitors due to wait times, approximately 15% as per lease agents.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064D5-AEE7-9644-6971-2B35EB35D37E}"/>
              </a:ext>
            </a:extLst>
          </p:cNvPr>
          <p:cNvSpPr txBox="1"/>
          <p:nvPr/>
        </p:nvSpPr>
        <p:spPr>
          <a:xfrm>
            <a:off x="1410653" y="5783425"/>
            <a:ext cx="417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No tool exists for tenants to instantly filter "Affordable Suburbs."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824686"/>
            <a:ext cx="7886701" cy="1632045"/>
          </a:xfrm>
        </p:spPr>
        <p:txBody>
          <a:bodyPr/>
          <a:lstStyle/>
          <a:p>
            <a:r>
              <a:rPr lang="en-US" b="1" dirty="0"/>
              <a:t>The Bottleneck: </a:t>
            </a:r>
            <a:br>
              <a:rPr lang="en-US" b="1" dirty="0"/>
            </a:br>
            <a:r>
              <a:rPr lang="en-US" b="1" dirty="0"/>
              <a:t>Manual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3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BD3CAA-A4E1-0662-6F74-FAF9E5CDF9CB}"/>
              </a:ext>
            </a:extLst>
          </p:cNvPr>
          <p:cNvSpPr/>
          <p:nvPr/>
        </p:nvSpPr>
        <p:spPr>
          <a:xfrm>
            <a:off x="1029994" y="3134055"/>
            <a:ext cx="2939562" cy="25556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AB888-044C-471C-631D-A840EF19E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Methodology &amp; Governance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A5A5-6AFB-AB74-5763-67CD0C206F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DC8022-599F-7E49-02D5-1D62A5F4E9E7}"/>
              </a:ext>
            </a:extLst>
          </p:cNvPr>
          <p:cNvSpPr/>
          <p:nvPr/>
        </p:nvSpPr>
        <p:spPr>
          <a:xfrm>
            <a:off x="4229100" y="3115561"/>
            <a:ext cx="2939562" cy="25556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281791-DBC7-7B43-8E5F-DD9C28276489}"/>
              </a:ext>
            </a:extLst>
          </p:cNvPr>
          <p:cNvSpPr/>
          <p:nvPr/>
        </p:nvSpPr>
        <p:spPr>
          <a:xfrm>
            <a:off x="7498862" y="3134055"/>
            <a:ext cx="2939562" cy="25556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FAB0A-A3BF-2F7F-51B6-7EADBA739563}"/>
              </a:ext>
            </a:extLst>
          </p:cNvPr>
          <p:cNvSpPr txBox="1"/>
          <p:nvPr/>
        </p:nvSpPr>
        <p:spPr>
          <a:xfrm>
            <a:off x="1412654" y="3984923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Urbanist"/>
              </a:rPr>
              <a:t>Governance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AEB1B-301A-770A-79E2-B6E0CD62FF41}"/>
              </a:ext>
            </a:extLst>
          </p:cNvPr>
          <p:cNvSpPr txBox="1"/>
          <p:nvPr/>
        </p:nvSpPr>
        <p:spPr>
          <a:xfrm>
            <a:off x="4611761" y="4042539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Urbanist"/>
              </a:rPr>
              <a:t>Traceability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E4A7FC-A066-F910-9444-9AF2F85526C7}"/>
              </a:ext>
            </a:extLst>
          </p:cNvPr>
          <p:cNvSpPr txBox="1"/>
          <p:nvPr/>
        </p:nvSpPr>
        <p:spPr>
          <a:xfrm>
            <a:off x="7752080" y="4032379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Urbanist"/>
              </a:rPr>
              <a:t>Validation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24" name="Graphic 23" descr="Branching diagram outline">
            <a:extLst>
              <a:ext uri="{FF2B5EF4-FFF2-40B4-BE49-F238E27FC236}">
                <a16:creationId xmlns:a16="http://schemas.microsoft.com/office/drawing/2014/main" id="{BF58A9D3-CED2-DC04-352E-949A1D3A9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0962" y="3237429"/>
            <a:ext cx="914400" cy="914400"/>
          </a:xfrm>
          <a:prstGeom prst="rect">
            <a:avLst/>
          </a:prstGeom>
        </p:spPr>
      </p:pic>
      <p:pic>
        <p:nvPicPr>
          <p:cNvPr id="28" name="Graphic 27" descr="Badge Tick outline">
            <a:extLst>
              <a:ext uri="{FF2B5EF4-FFF2-40B4-BE49-F238E27FC236}">
                <a16:creationId xmlns:a16="http://schemas.microsoft.com/office/drawing/2014/main" id="{DEA74D48-8F13-1AB2-B5D8-01C574C5E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3181548"/>
            <a:ext cx="914400" cy="914400"/>
          </a:xfrm>
          <a:prstGeom prst="rect">
            <a:avLst/>
          </a:prstGeom>
        </p:spPr>
      </p:pic>
      <p:pic>
        <p:nvPicPr>
          <p:cNvPr id="26" name="Graphic 25" descr="Man outline">
            <a:extLst>
              <a:ext uri="{FF2B5EF4-FFF2-40B4-BE49-F238E27FC236}">
                <a16:creationId xmlns:a16="http://schemas.microsoft.com/office/drawing/2014/main" id="{5E435993-C6F6-4EE0-CFA0-3E54F9CD1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3600" y="3292574"/>
            <a:ext cx="692349" cy="6923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058049-D612-9CAB-F94A-7202E2F47B35}"/>
              </a:ext>
            </a:extLst>
          </p:cNvPr>
          <p:cNvSpPr txBox="1"/>
          <p:nvPr/>
        </p:nvSpPr>
        <p:spPr>
          <a:xfrm>
            <a:off x="1029994" y="4401711"/>
            <a:ext cx="29395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400" b="0" i="0" u="none" strike="noStrike" dirty="0">
                <a:effectLst/>
                <a:latin typeface="Urbanist"/>
              </a:rPr>
              <a:t>Managed via RACI Matrices &amp; Stakeholder Mapping to ensure clear accountability.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4A966B-FB8F-B2A5-C2AA-C50FEDDA82D3}"/>
              </a:ext>
            </a:extLst>
          </p:cNvPr>
          <p:cNvSpPr txBox="1"/>
          <p:nvPr/>
        </p:nvSpPr>
        <p:spPr>
          <a:xfrm>
            <a:off x="4305300" y="4393376"/>
            <a:ext cx="29395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400" b="0" i="0" u="none" strike="noStrike" dirty="0">
                <a:effectLst/>
                <a:latin typeface="Urbanist"/>
              </a:rPr>
              <a:t>Full requirements traceability maintained using Jira &amp; Confluence integration.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0A2EF1-D04F-7DC1-A00B-B64D566DFB14}"/>
              </a:ext>
            </a:extLst>
          </p:cNvPr>
          <p:cNvSpPr txBox="1"/>
          <p:nvPr/>
        </p:nvSpPr>
        <p:spPr>
          <a:xfrm>
            <a:off x="7473462" y="4401711"/>
            <a:ext cx="29395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400" b="0" i="0" u="none" strike="noStrike" dirty="0">
                <a:effectLst/>
                <a:latin typeface="Urbanist"/>
              </a:rPr>
              <a:t>Business logic validated via Python prototyping and SQL analysis against 20k records.</a:t>
            </a:r>
          </a:p>
        </p:txBody>
      </p:sp>
    </p:spTree>
    <p:extLst>
      <p:ext uri="{BB962C8B-B14F-4D97-AF65-F5344CB8AC3E}">
        <p14:creationId xmlns:p14="http://schemas.microsoft.com/office/powerpoint/2010/main" val="230524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C6EA-97E4-E942-2B1A-86A66AA43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EFD5-37F9-872C-EF41-BE55FA5A25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Rent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smart </a:t>
            </a:r>
            <a:r>
              <a:rPr lang="en-US" b="1" dirty="0"/>
              <a:t>Scanner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1ABA-C5F7-FCC6-FD3B-2EC89A909CD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8698E-C397-02E2-6468-7B5741E809BC}"/>
              </a:ext>
            </a:extLst>
          </p:cNvPr>
          <p:cNvSpPr txBox="1"/>
          <p:nvPr/>
        </p:nvSpPr>
        <p:spPr>
          <a:xfrm>
            <a:off x="1728004" y="4459318"/>
            <a:ext cx="5065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Dynamic Control</a:t>
            </a:r>
          </a:p>
          <a:p>
            <a:r>
              <a:rPr lang="en-US" dirty="0"/>
              <a:t>Income slider adapts instantly to each unique user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A18495-D176-3082-6098-D661F1E62253}"/>
              </a:ext>
            </a:extLst>
          </p:cNvPr>
          <p:cNvSpPr txBox="1"/>
          <p:nvPr/>
        </p:nvSpPr>
        <p:spPr>
          <a:xfrm>
            <a:off x="1270804" y="3051862"/>
            <a:ext cx="50156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Smart Logic</a:t>
            </a:r>
          </a:p>
          <a:p>
            <a:r>
              <a:rPr lang="en-US" dirty="0"/>
              <a:t>Automatically flags properties where Rent &lt; 30% of Income.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702083-6A8A-FC35-F78D-A92120240398}"/>
              </a:ext>
            </a:extLst>
          </p:cNvPr>
          <p:cNvSpPr txBox="1"/>
          <p:nvPr/>
        </p:nvSpPr>
        <p:spPr>
          <a:xfrm>
            <a:off x="2162056" y="5658897"/>
            <a:ext cx="3743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Instant Result</a:t>
            </a:r>
          </a:p>
          <a:p>
            <a:r>
              <a:rPr lang="en-US" dirty="0"/>
              <a:t>Decision time reduced to &lt; 5 seconds.</a:t>
            </a:r>
          </a:p>
        </p:txBody>
      </p:sp>
      <p:pic>
        <p:nvPicPr>
          <p:cNvPr id="18" name="Graphic 17" descr="Lightning bolt outline">
            <a:extLst>
              <a:ext uri="{FF2B5EF4-FFF2-40B4-BE49-F238E27FC236}">
                <a16:creationId xmlns:a16="http://schemas.microsoft.com/office/drawing/2014/main" id="{B46C3B72-688D-59AB-EE0A-B09F942B5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766" y="5560551"/>
            <a:ext cx="914400" cy="914400"/>
          </a:xfrm>
          <a:prstGeom prst="rect">
            <a:avLst/>
          </a:prstGeom>
        </p:spPr>
      </p:pic>
      <p:pic>
        <p:nvPicPr>
          <p:cNvPr id="20" name="Graphic 19" descr="Left Brain outline">
            <a:extLst>
              <a:ext uri="{FF2B5EF4-FFF2-40B4-BE49-F238E27FC236}">
                <a16:creationId xmlns:a16="http://schemas.microsoft.com/office/drawing/2014/main" id="{D6B2C4D5-7DB0-F367-6A7A-CB6A66FD2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604" y="4375065"/>
            <a:ext cx="914400" cy="914400"/>
          </a:xfrm>
          <a:prstGeom prst="rect">
            <a:avLst/>
          </a:prstGeom>
        </p:spPr>
      </p:pic>
      <p:pic>
        <p:nvPicPr>
          <p:cNvPr id="22" name="Graphic 21" descr="Cmd Terminal outline">
            <a:extLst>
              <a:ext uri="{FF2B5EF4-FFF2-40B4-BE49-F238E27FC236}">
                <a16:creationId xmlns:a16="http://schemas.microsoft.com/office/drawing/2014/main" id="{84ED873C-7175-F031-0306-327673856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205" y="3035105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66C605-6D8E-B160-5EB2-8D5BFD772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393" y="3387974"/>
            <a:ext cx="5284607" cy="29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806F-F9D9-2875-9CC8-45FEF99D5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Next Steps &amp; Recommendation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E1AC1-F9F3-F996-76A3-29708588C5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79D10-CD42-1EAF-9BBE-B8886C9063DF}"/>
              </a:ext>
            </a:extLst>
          </p:cNvPr>
          <p:cNvSpPr txBox="1"/>
          <p:nvPr/>
        </p:nvSpPr>
        <p:spPr>
          <a:xfrm>
            <a:off x="1459149" y="3429000"/>
            <a:ext cx="10475571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</a:pPr>
            <a:r>
              <a:rPr lang="en-US" b="1" i="0" dirty="0">
                <a:effectLst/>
                <a:latin typeface="Urbanist"/>
              </a:rPr>
              <a:t>Approve Logic:</a:t>
            </a:r>
            <a:r>
              <a:rPr lang="en-US" b="0" i="0" dirty="0">
                <a:effectLst/>
                <a:latin typeface="Urbanist"/>
              </a:rPr>
              <a:t> Greenlight the Python algorithm for production API integration.</a:t>
            </a:r>
          </a:p>
          <a:p>
            <a:pPr algn="l">
              <a:spcAft>
                <a:spcPts val="2250"/>
              </a:spcAft>
            </a:pPr>
            <a:endParaRPr lang="en-US" b="0" i="0" dirty="0">
              <a:effectLst/>
              <a:latin typeface="Urbanist"/>
            </a:endParaRPr>
          </a:p>
          <a:p>
            <a:pPr algn="l">
              <a:spcAft>
                <a:spcPts val="2250"/>
              </a:spcAft>
            </a:pPr>
            <a:r>
              <a:rPr lang="en-US" b="1" i="0" dirty="0">
                <a:effectLst/>
                <a:latin typeface="Urbanist"/>
              </a:rPr>
              <a:t>	Allocate Budget:</a:t>
            </a:r>
            <a:r>
              <a:rPr lang="en-US" b="0" i="0" dirty="0">
                <a:effectLst/>
                <a:latin typeface="Urbanist"/>
              </a:rPr>
              <a:t> Release funds for Phase 2 (Mobile App Rollout).</a:t>
            </a:r>
          </a:p>
          <a:p>
            <a:pPr algn="l">
              <a:spcAft>
                <a:spcPts val="2250"/>
              </a:spcAft>
            </a:pPr>
            <a:endParaRPr lang="en-US" b="0" i="0" dirty="0">
              <a:effectLst/>
              <a:latin typeface="Urbanist"/>
            </a:endParaRPr>
          </a:p>
          <a:p>
            <a:pPr algn="l">
              <a:spcAft>
                <a:spcPts val="2250"/>
              </a:spcAft>
            </a:pPr>
            <a:r>
              <a:rPr lang="en-US" b="1" i="0" dirty="0">
                <a:effectLst/>
                <a:latin typeface="Urbanist"/>
              </a:rPr>
              <a:t>		Launch Campaign:</a:t>
            </a:r>
            <a:r>
              <a:rPr lang="en-US" b="0" i="0" dirty="0">
                <a:effectLst/>
                <a:latin typeface="Urbanist"/>
              </a:rPr>
              <a:t> Target "Western Metro" regions identified as high-yield zones.</a:t>
            </a:r>
          </a:p>
        </p:txBody>
      </p:sp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E1BBA7C9-5EBA-846E-3DE6-09616C6D7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345" y="5441950"/>
            <a:ext cx="914400" cy="914400"/>
          </a:xfrm>
          <a:prstGeom prst="rect">
            <a:avLst/>
          </a:prstGeom>
        </p:spPr>
      </p:pic>
      <p:pic>
        <p:nvPicPr>
          <p:cNvPr id="11" name="Graphic 10" descr="Coins outline">
            <a:extLst>
              <a:ext uri="{FF2B5EF4-FFF2-40B4-BE49-F238E27FC236}">
                <a16:creationId xmlns:a16="http://schemas.microsoft.com/office/drawing/2014/main" id="{D1FB0E10-9530-87EF-66D3-320829EC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267" y="4322096"/>
            <a:ext cx="914400" cy="914400"/>
          </a:xfrm>
          <a:prstGeom prst="rect">
            <a:avLst/>
          </a:prstGeom>
        </p:spPr>
      </p:pic>
      <p:pic>
        <p:nvPicPr>
          <p:cNvPr id="13" name="Graphic 12" descr="Cloud Computing outline">
            <a:extLst>
              <a:ext uri="{FF2B5EF4-FFF2-40B4-BE49-F238E27FC236}">
                <a16:creationId xmlns:a16="http://schemas.microsoft.com/office/drawing/2014/main" id="{894D1FB1-6A67-C905-8A43-A1336751B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890" y="31647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60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580736_win32_kb_v3" id="{D7A3E551-3D61-4CA5-934F-4DAFCF7401BD}" vid="{D7B46FAE-2643-4A5F-85EB-71F421ADCF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ED012FD6-30D8-4E7C-9A54-1D40EC16B1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A49627-BF3F-409F-AD52-1B30DD7AB3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1751</TotalTime>
  <Words>203</Words>
  <Application>Microsoft Office PowerPoint</Application>
  <PresentationFormat>Widescreen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</vt:lpstr>
      <vt:lpstr>Calibri</vt:lpstr>
      <vt:lpstr>Tw Cen MT</vt:lpstr>
      <vt:lpstr>Urbanist</vt:lpstr>
      <vt:lpstr>Custom</vt:lpstr>
      <vt:lpstr>RentSmart</vt:lpstr>
      <vt:lpstr>The Bottleneck:  Manual Processing</vt:lpstr>
      <vt:lpstr>Methodology &amp; Governance</vt:lpstr>
      <vt:lpstr>The Rentsmart Scanner</vt:lpstr>
      <vt:lpstr>Next Steps &amp; 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Somesh Shanbhag</dc:creator>
  <cp:lastModifiedBy>Somesh Shanbhag</cp:lastModifiedBy>
  <cp:revision>1</cp:revision>
  <dcterms:created xsi:type="dcterms:W3CDTF">2025-12-05T02:07:58Z</dcterms:created>
  <dcterms:modified xsi:type="dcterms:W3CDTF">2025-12-06T07:19:07Z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  <property fmtid="{D5CDD505-2E9C-101B-9397-08002B2CF9AE}" pid="10" name="MediaServiceImageTags">
    <vt:lpwstr/>
  </property>
</Properties>
</file>